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9" r:id="rId5"/>
    <p:sldId id="280" r:id="rId6"/>
    <p:sldId id="284" r:id="rId7"/>
    <p:sldId id="279"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ru-RU"/>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ru-RU"/>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дати 4"/>
          <p:cNvSpPr>
            <a:spLocks noGrp="1"/>
          </p:cNvSpPr>
          <p:nvPr>
            <p:ph type="dt" sz="half" idx="10"/>
          </p:nvPr>
        </p:nvSpPr>
        <p:spPr/>
        <p:txBody>
          <a:bodyPr/>
          <a:lstStyle/>
          <a:p>
            <a:fld id="{9B6918E6-3F4C-4028-99F4-AFB70EC106F2}" type="datetimeFigureOut">
              <a:rPr lang="ru-RU" smtClean="0"/>
              <a:t>30.07.2020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ru-RU"/>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7" name="Місце для дати 6"/>
          <p:cNvSpPr>
            <a:spLocks noGrp="1"/>
          </p:cNvSpPr>
          <p:nvPr>
            <p:ph type="dt" sz="half" idx="10"/>
          </p:nvPr>
        </p:nvSpPr>
        <p:spPr/>
        <p:txBody>
          <a:bodyPr/>
          <a:lstStyle/>
          <a:p>
            <a:fld id="{9B6918E6-3F4C-4028-99F4-AFB70EC106F2}" type="datetimeFigureOut">
              <a:rPr lang="ru-RU" smtClean="0"/>
              <a:t>30.07.2020</a:t>
            </a:fld>
            <a:endParaRPr lang="ru-RU"/>
          </a:p>
        </p:txBody>
      </p:sp>
      <p:sp>
        <p:nvSpPr>
          <p:cNvPr id="8" name="Місце для нижнього колонтитула 7"/>
          <p:cNvSpPr>
            <a:spLocks noGrp="1"/>
          </p:cNvSpPr>
          <p:nvPr>
            <p:ph type="ftr" sz="quarter" idx="11"/>
          </p:nvPr>
        </p:nvSpPr>
        <p:spPr/>
        <p:txBody>
          <a:bodyPr/>
          <a:lstStyle/>
          <a:p>
            <a:endParaRPr lang="ru-RU"/>
          </a:p>
        </p:txBody>
      </p:sp>
      <p:sp>
        <p:nvSpPr>
          <p:cNvPr id="9" name="Місце для номера слайда 8"/>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дати 2"/>
          <p:cNvSpPr>
            <a:spLocks noGrp="1"/>
          </p:cNvSpPr>
          <p:nvPr>
            <p:ph type="dt" sz="half" idx="10"/>
          </p:nvPr>
        </p:nvSpPr>
        <p:spPr/>
        <p:txBody>
          <a:bodyPr/>
          <a:lstStyle/>
          <a:p>
            <a:fld id="{9B6918E6-3F4C-4028-99F4-AFB70EC106F2}" type="datetimeFigureOut">
              <a:rPr lang="ru-RU" smtClean="0"/>
              <a:t>30.07.2020</a:t>
            </a:fld>
            <a:endParaRPr lang="ru-RU"/>
          </a:p>
        </p:txBody>
      </p:sp>
      <p:sp>
        <p:nvSpPr>
          <p:cNvPr id="4" name="Місце для нижнього колонтитула 3"/>
          <p:cNvSpPr>
            <a:spLocks noGrp="1"/>
          </p:cNvSpPr>
          <p:nvPr>
            <p:ph type="ftr" sz="quarter" idx="11"/>
          </p:nvPr>
        </p:nvSpPr>
        <p:spPr/>
        <p:txBody>
          <a:bodyPr/>
          <a:lstStyle/>
          <a:p>
            <a:endParaRPr lang="ru-RU"/>
          </a:p>
        </p:txBody>
      </p:sp>
      <p:sp>
        <p:nvSpPr>
          <p:cNvPr id="5" name="Місце для номера слайда 4"/>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9B6918E6-3F4C-4028-99F4-AFB70EC106F2}" type="datetimeFigureOut">
              <a:rPr lang="ru-RU" smtClean="0"/>
              <a:t>30.07.2020</a:t>
            </a:fld>
            <a:endParaRPr lang="ru-RU"/>
          </a:p>
        </p:txBody>
      </p:sp>
      <p:sp>
        <p:nvSpPr>
          <p:cNvPr id="3" name="Місце для нижнього колонтитула 2"/>
          <p:cNvSpPr>
            <a:spLocks noGrp="1"/>
          </p:cNvSpPr>
          <p:nvPr>
            <p:ph type="ftr" sz="quarter" idx="11"/>
          </p:nvPr>
        </p:nvSpPr>
        <p:spPr/>
        <p:txBody>
          <a:bodyPr/>
          <a:lstStyle/>
          <a:p>
            <a:endParaRPr lang="ru-RU"/>
          </a:p>
        </p:txBody>
      </p:sp>
      <p:sp>
        <p:nvSpPr>
          <p:cNvPr id="4" name="Місце для номера слайда 3"/>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ru-RU"/>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30.07.2020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30.07.2020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ru-RU"/>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918E6-3F4C-4028-99F4-AFB70EC106F2}" type="datetimeFigureOut">
              <a:rPr lang="ru-RU" smtClean="0"/>
              <a:t>30.07.2020</a:t>
            </a:fld>
            <a:endParaRPr lang="ru-RU"/>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7707D-8DE3-4E98-8B70-08A1164DAAC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noAutofit/>
          </a:bodyPr>
          <a:lstStyle/>
          <a:p>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Дисципліна «ТЕХНОЕКОЛОГІЯ»</a:t>
            </a:r>
            <a:br>
              <a:rPr lang="uk-UA" sz="2800" b="1" dirty="0" smtClean="0"/>
            </a:br>
            <a:r>
              <a:rPr lang="uk-UA" sz="2000" b="1" dirty="0" smtClean="0"/>
              <a:t>для студентів спеціальності 101 Екологія</a:t>
            </a:r>
            <a:br>
              <a:rPr lang="uk-UA" sz="2000" b="1" dirty="0" smtClean="0"/>
            </a:br>
            <a:r>
              <a:rPr lang="uk-UA" sz="2000" b="1" dirty="0" smtClean="0"/>
              <a:t/>
            </a:r>
            <a:br>
              <a:rPr lang="uk-UA" sz="2000" b="1" dirty="0" smtClean="0"/>
            </a:br>
            <a:r>
              <a:rPr lang="uk-UA" sz="2000" b="1" dirty="0" smtClean="0"/>
              <a:t> </a:t>
            </a: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1800" dirty="0" smtClean="0"/>
              <a:t>Дисципліна «</a:t>
            </a:r>
            <a:r>
              <a:rPr lang="uk-UA" sz="1800" dirty="0" err="1" smtClean="0"/>
              <a:t>Техноекологія</a:t>
            </a:r>
            <a:r>
              <a:rPr lang="uk-UA" sz="1800" dirty="0" smtClean="0"/>
              <a:t>» </a:t>
            </a:r>
            <a:r>
              <a:rPr lang="uk-UA" sz="1800" dirty="0"/>
              <a:t>розкриває специфіку впливу кожного типу виробничої і невиробничої техногенної діяльності людини на навколишнє середовище і </a:t>
            </a:r>
            <a:r>
              <a:rPr lang="uk-UA" sz="1800" dirty="0" smtClean="0"/>
              <a:t>сучасні можливості </a:t>
            </a:r>
            <a:r>
              <a:rPr lang="uk-UA" sz="1800" dirty="0"/>
              <a:t>забезпечення захисту </a:t>
            </a:r>
            <a:r>
              <a:rPr lang="uk-UA" sz="1800" dirty="0" smtClean="0"/>
              <a:t>екосистем і людини від негативних наслідків означеної дії.</a:t>
            </a:r>
            <a:r>
              <a:rPr lang="ru-RU" sz="1800" dirty="0"/>
              <a:t/>
            </a:r>
            <a:br>
              <a:rPr lang="ru-RU" sz="1800" dirty="0"/>
            </a:br>
            <a:r>
              <a:rPr lang="uk-UA" sz="1800" dirty="0" smtClean="0"/>
              <a:t/>
            </a:r>
            <a:br>
              <a:rPr lang="uk-UA" sz="1800" dirty="0" smtClean="0"/>
            </a:br>
            <a:r>
              <a:rPr lang="uk-UA" sz="1800" dirty="0" smtClean="0"/>
              <a:t>   </a:t>
            </a:r>
            <a:r>
              <a:rPr lang="ru-RU" sz="2000" dirty="0"/>
              <a:t/>
            </a:r>
            <a:br>
              <a:rPr lang="ru-RU" sz="2000" dirty="0"/>
            </a:br>
            <a:r>
              <a:rPr lang="ru-RU" sz="2000" dirty="0"/>
              <a:t/>
            </a:r>
            <a:br>
              <a:rPr lang="ru-RU" sz="2000" dirty="0"/>
            </a:br>
            <a:r>
              <a:rPr lang="uk-UA" sz="2800" b="1" dirty="0" smtClean="0"/>
              <a:t/>
            </a:r>
            <a:br>
              <a:rPr lang="uk-UA" sz="2800" b="1" dirty="0" smtClean="0"/>
            </a:br>
            <a:r>
              <a:rPr lang="uk-UA" dirty="0" smtClean="0"/>
              <a:t/>
            </a:r>
            <a:br>
              <a:rPr lang="uk-UA" dirty="0" smtClean="0"/>
            </a:b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6547" y="1772816"/>
            <a:ext cx="3964333"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5331" y="0"/>
            <a:ext cx="1602946" cy="1628800"/>
          </a:xfrm>
          <a:prstGeom prst="rect">
            <a:avLst/>
          </a:prstGeom>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628800" cy="1628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76672"/>
            <a:ext cx="7772400" cy="3312368"/>
          </a:xfrm>
        </p:spPr>
        <p:txBody>
          <a:bodyPr>
            <a:noAutofit/>
          </a:bodyPr>
          <a:lstStyle/>
          <a:p>
            <a:pPr algn="l"/>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uk-UA" sz="1800" b="1" u="sng" dirty="0" smtClean="0"/>
              <a:t>Мета курсу</a:t>
            </a:r>
            <a:r>
              <a:rPr lang="uk-UA" sz="1800" dirty="0" smtClean="0"/>
              <a:t> – </a:t>
            </a:r>
            <a:r>
              <a:rPr lang="uk-UA" sz="1800" dirty="0"/>
              <a:t>сформувати систему знань про особливості впливу різних типів техногенної діяльності людини на живі організми і навколишнє середовище і систему превентивних заходів щодо зменшення негативних наслідків означеного </a:t>
            </a:r>
            <a:r>
              <a:rPr lang="uk-UA" sz="1800" dirty="0" smtClean="0"/>
              <a:t>впливу.  </a:t>
            </a:r>
            <a:br>
              <a:rPr lang="uk-UA" sz="1800" dirty="0" smtClean="0"/>
            </a:br>
            <a:r>
              <a:rPr lang="uk-UA" sz="1800" dirty="0" smtClean="0"/>
              <a:t/>
            </a:r>
            <a:br>
              <a:rPr lang="uk-UA" sz="1800" dirty="0" smtClean="0"/>
            </a:br>
            <a:r>
              <a:rPr lang="uk-UA" sz="1800" dirty="0" smtClean="0"/>
              <a:t> </a:t>
            </a:r>
            <a:r>
              <a:rPr lang="ru-RU" sz="1800" dirty="0" smtClean="0"/>
              <a:t/>
            </a:r>
            <a:br>
              <a:rPr lang="ru-RU" sz="1800" dirty="0" smtClean="0"/>
            </a:br>
            <a:r>
              <a:rPr lang="uk-UA" sz="1600" dirty="0" smtClean="0"/>
              <a:t/>
            </a:r>
            <a:br>
              <a:rPr lang="uk-UA"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uk-UA" sz="1600" b="1" u="sng" dirty="0" smtClean="0"/>
              <a:t>Завдання курсу</a:t>
            </a:r>
            <a:br>
              <a:rPr lang="uk-UA" sz="1600" b="1" u="sng" dirty="0" smtClean="0"/>
            </a:br>
            <a:r>
              <a:rPr lang="uk-UA" sz="1600" b="1" u="sng" dirty="0" smtClean="0"/>
              <a:t>Теоретичні: </a:t>
            </a:r>
            <a:r>
              <a:rPr lang="uk-UA" sz="1600" dirty="0"/>
              <a:t>сформувати </a:t>
            </a:r>
            <a:r>
              <a:rPr lang="uk-UA" sz="1600" dirty="0" smtClean="0"/>
              <a:t>знання </a:t>
            </a:r>
            <a:r>
              <a:rPr lang="uk-UA" sz="1600" dirty="0"/>
              <a:t>специфіки негативного впливу кожного типу техногенної діяльності на навколишнє середовище, знання нормативних документів щодо експертної екологічної оцінки негативного впливу різних галузей народного господарства на стан навколишнього </a:t>
            </a:r>
            <a:r>
              <a:rPr lang="uk-UA" sz="1600" dirty="0" smtClean="0"/>
              <a:t>середовища.</a:t>
            </a:r>
            <a:br>
              <a:rPr lang="uk-UA" sz="1600" dirty="0" smtClean="0"/>
            </a:br>
            <a:r>
              <a:rPr lang="uk-UA" sz="1600" dirty="0" smtClean="0"/>
              <a:t/>
            </a:r>
            <a:br>
              <a:rPr lang="uk-UA" sz="1600" dirty="0" smtClean="0"/>
            </a:br>
            <a:r>
              <a:rPr lang="uk-UA" sz="1600" b="1" u="sng" dirty="0" smtClean="0"/>
              <a:t>Практичні: </a:t>
            </a:r>
            <a:r>
              <a:rPr lang="uk-UA" sz="1600" dirty="0"/>
              <a:t>сформувати </a:t>
            </a:r>
            <a:r>
              <a:rPr lang="uk-UA" sz="1600" dirty="0" smtClean="0"/>
              <a:t>вміння </a:t>
            </a:r>
            <a:r>
              <a:rPr lang="uk-UA" sz="1600" dirty="0"/>
              <a:t>проводити </a:t>
            </a:r>
            <a:r>
              <a:rPr lang="uk-UA" sz="1600" dirty="0" err="1"/>
              <a:t>техноекологічні</a:t>
            </a:r>
            <a:r>
              <a:rPr lang="uk-UA" sz="1600" dirty="0"/>
              <a:t> розрахунки, для виробничої та невиробничої діяльності, яка негативно впливає на навколишнє природне середовище, надавати оцінку екологічним перевагам новітніх технологій, раціонально добирати заходи захисту середовища від негативних наслідків техногенного впливу певного типу</a:t>
            </a:r>
            <a:r>
              <a:rPr lang="uk-UA" sz="1600" dirty="0" smtClean="0"/>
              <a:t>.</a:t>
            </a:r>
            <a:r>
              <a:rPr lang="ru-RU" sz="1600" dirty="0"/>
              <a:t/>
            </a:r>
            <a:br>
              <a:rPr lang="ru-RU" sz="1600" dirty="0"/>
            </a:br>
            <a:r>
              <a:rPr lang="ru-RU" sz="1600" dirty="0" smtClean="0"/>
              <a:t/>
            </a:r>
            <a:br>
              <a:rPr lang="ru-RU" sz="1600" dirty="0" smtClean="0"/>
            </a:br>
            <a:r>
              <a:rPr lang="uk-UA" sz="1800" dirty="0" smtClean="0"/>
              <a:t/>
            </a:r>
            <a:br>
              <a:rPr lang="uk-UA" sz="1800" dirty="0" smtClean="0"/>
            </a:br>
            <a:r>
              <a:rPr lang="uk-UA" sz="1800" dirty="0" smtClean="0"/>
              <a:t> </a:t>
            </a:r>
            <a:endParaRPr lang="ru-RU"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700808"/>
            <a:ext cx="27241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670288"/>
            <a:ext cx="2939689" cy="1813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27584" y="476250"/>
            <a:ext cx="7848872" cy="5977086"/>
          </a:xfrm>
        </p:spPr>
        <p:txBody>
          <a:bodyPr>
            <a:normAutofit/>
          </a:bodyPr>
          <a:lstStyle/>
          <a:p>
            <a:pPr algn="ctr"/>
            <a:r>
              <a:rPr lang="uk-UA" sz="1600" b="1" dirty="0" smtClean="0"/>
              <a:t>ЗМІСТ НАВЧАЛЬНОЇ ПРОГРАМИ</a:t>
            </a:r>
          </a:p>
          <a:p>
            <a:pPr algn="ctr"/>
            <a:endParaRPr lang="uk-UA" sz="1600" b="1" dirty="0" smtClean="0"/>
          </a:p>
          <a:p>
            <a:r>
              <a:rPr lang="uk-UA" sz="1600" b="1" u="sng" dirty="0"/>
              <a:t>Техносфера</a:t>
            </a:r>
            <a:r>
              <a:rPr lang="uk-UA" sz="1600" dirty="0"/>
              <a:t>. Історичні аспекти виникнення техносфери. Ресурси техносфери. Земельні ресурси. Водні ресурси. Біологічні ресурси. Енергетичні ресурси. Мінеральні ресурси. Збалансоване використання і відтворення природних ресурсів. Загальні поняття матеріального виробництва. Матеріальний та енергетичний баланс промислово-виробничого об’єкта Техніко-екологічні аспекти виробництва. Вплив надійності технічних систем на формування техносфери. Ступінь техногенного впливу виробництва на довкілля. Техногенні забруднення та їх джерела. Загальна характеристика найбільш поширених і небезпечних для довкілля матеріальних забруднювальних речовин. Енергетичне забруднення довкілля. Шумове та вібраційне забруднення. Електромагнітне забруднення. Радіаційне забруднення. Теплове забруднення. Джерела утворення відходів та їх класифікація. Біологічне забруднення.</a:t>
            </a:r>
            <a:endParaRPr lang="ru-RU" sz="1600" dirty="0"/>
          </a:p>
          <a:p>
            <a:r>
              <a:rPr lang="uk-UA" sz="1600" b="1" u="sng" dirty="0" err="1" smtClean="0"/>
              <a:t>Гірнично-видобувний</a:t>
            </a:r>
            <a:r>
              <a:rPr lang="uk-UA" sz="1600" b="1" u="sng" dirty="0" smtClean="0"/>
              <a:t> </a:t>
            </a:r>
            <a:r>
              <a:rPr lang="uk-UA" sz="1600" b="1" u="sng" dirty="0"/>
              <a:t>комплекс.</a:t>
            </a:r>
            <a:r>
              <a:rPr lang="uk-UA" sz="1600" dirty="0"/>
              <a:t> Загальні відомості. Поняття про корисні копалини. Географія розміщення підприємств гірничо-видобувного комплексу. Основні технологічні процеси гірничого виробництва. Геологорозвідувальні роботи. Свердловинні геотехнологічні процеси. Відкриті гірничі роботи. Підземна розробка корисних копалин. Підводні та </a:t>
            </a:r>
            <a:r>
              <a:rPr lang="uk-UA" sz="1600" dirty="0" err="1"/>
              <a:t>гідромеханізовані</a:t>
            </a:r>
            <a:r>
              <a:rPr lang="uk-UA" sz="1600" dirty="0"/>
              <a:t> технології видобування корисних копалин. Технологія видобування торфу. Технологія видобування солі. Технологія перероблення і збагачення корисних копалин. Вплив складових гірничо-видобувного комплексу на довкілля.</a:t>
            </a:r>
            <a:endParaRPr lang="ru-RU" sz="1600" dirty="0"/>
          </a:p>
          <a:p>
            <a:r>
              <a:rPr lang="ru-RU" sz="1600" dirty="0" smtClean="0"/>
              <a:t>.</a:t>
            </a:r>
            <a:endParaRPr lang="ru-RU" sz="1600" dirty="0"/>
          </a:p>
          <a:p>
            <a:pPr algn="just"/>
            <a:endParaRPr lang="uk-UA" sz="1600" b="1" dirty="0" smtClean="0"/>
          </a:p>
          <a:p>
            <a:endParaRPr lang="ru-RU" sz="1700" dirty="0" smtClean="0"/>
          </a:p>
          <a:p>
            <a:pPr marL="0" indent="0">
              <a:buNone/>
            </a:pPr>
            <a:endParaRPr lang="ru-RU" sz="1600" dirty="0"/>
          </a:p>
          <a:p>
            <a:pPr marL="0" indent="0" algn="just">
              <a:buNone/>
            </a:pPr>
            <a:endParaRPr lang="uk-UA" sz="2000" dirty="0" smtClean="0">
              <a:cs typeface="Times New Roman" pitchFamily="18" charset="0"/>
            </a:endParaRPr>
          </a:p>
          <a:p>
            <a:pPr marL="0" indent="0" algn="just">
              <a:buNone/>
            </a:pPr>
            <a:endParaRPr lang="ru-RU" sz="1600" dirty="0">
              <a:cs typeface="Times New Roman" pitchFamily="18" charset="0"/>
            </a:endParaRPr>
          </a:p>
        </p:txBody>
      </p:sp>
    </p:spTree>
    <p:extLst>
      <p:ext uri="{BB962C8B-B14F-4D97-AF65-F5344CB8AC3E}">
        <p14:creationId xmlns:p14="http://schemas.microsoft.com/office/powerpoint/2010/main" val="334900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71600" y="476251"/>
            <a:ext cx="7488832" cy="6049093"/>
          </a:xfrm>
        </p:spPr>
        <p:txBody>
          <a:bodyPr>
            <a:normAutofit lnSpcReduction="10000"/>
          </a:bodyPr>
          <a:lstStyle/>
          <a:p>
            <a:r>
              <a:rPr lang="uk-UA" sz="1600" b="1" u="sng" dirty="0" err="1"/>
              <a:t>Енерегетика</a:t>
            </a:r>
            <a:r>
              <a:rPr lang="uk-UA" sz="1600" b="1" u="sng" dirty="0"/>
              <a:t>.</a:t>
            </a:r>
            <a:r>
              <a:rPr lang="uk-UA" sz="1600" dirty="0"/>
              <a:t> Значення енергетики для розвитку економіки </a:t>
            </a:r>
            <a:r>
              <a:rPr lang="uk-UA" sz="1600" dirty="0" err="1"/>
              <a:t>країнию</a:t>
            </a:r>
            <a:r>
              <a:rPr lang="uk-UA" sz="1600" dirty="0"/>
              <a:t>  Теплові електростанції. Атомні електростанції. Гідроелектростанції. Вплив електроенергетики на довкілля. Вплив ТЕС на довкілля. Вплив ГЕС на довкілля. Вплив АЕС на довкілля. Наслідки Чорнобильської катастрофи. Очікувані наслідки розвитку ядерної енергетики. Заходи щодо охорони довкілля від шкідливого впливу електроенергетики. Альтернативні джерела енергії. </a:t>
            </a:r>
            <a:endParaRPr lang="ru-RU" sz="1600" dirty="0"/>
          </a:p>
          <a:p>
            <a:r>
              <a:rPr lang="uk-UA" sz="1600" b="1" u="sng" dirty="0" smtClean="0"/>
              <a:t>Металургійний </a:t>
            </a:r>
            <a:r>
              <a:rPr lang="uk-UA" sz="1600" b="1" u="sng" dirty="0"/>
              <a:t>комплекс</a:t>
            </a:r>
            <a:r>
              <a:rPr lang="uk-UA" sz="1600" dirty="0"/>
              <a:t>. Загальні відомості про складові металургійного комплексу. Чорна металургія. Виробництво чавуну. Виробництво сталі. Кольорова металургія. Металургія міді. Металургія алюмінію. Металургія магнію. Вплив металургійних виробництв на довкілля. Вплив чорної металургії на довкілля. Заходи охорони довкілля від шкідливого впливу підприємств чорної металургії. Вплив кольорової металургії на довкілля. Вплив металургії на зміни клімату. Заходи з охорони довкілля від впливу підприємств кольорової металургії. Альтернативні рішення. Заходи ресурсозбереження в металургії.</a:t>
            </a:r>
            <a:endParaRPr lang="ru-RU" sz="1600" dirty="0"/>
          </a:p>
          <a:p>
            <a:r>
              <a:rPr lang="uk-UA" sz="1600" b="1" u="sng" dirty="0" smtClean="0"/>
              <a:t>Машинобудівний </a:t>
            </a:r>
            <a:r>
              <a:rPr lang="uk-UA" sz="1600" b="1" u="sng" dirty="0"/>
              <a:t>комплекс.</a:t>
            </a:r>
            <a:r>
              <a:rPr lang="uk-UA" sz="1600" dirty="0"/>
              <a:t> Загальні відомості про складові комплексу. Географія розміщення. Мала металургія. Ливарне виробництво. Основні технологічні процеси. Кування та штампування. Основні технологічні процеси. Оброблювальне виробництво. Обробка матеріалів різанням. Електрофізичні, електрохімічні, термічні методи обробки матеріалів. Зварювання. Основні технологічні процеси. Вплив складових машинобудівного комплексу на довкілля.</a:t>
            </a:r>
            <a:endParaRPr lang="ru-RU" sz="1600" dirty="0"/>
          </a:p>
          <a:p>
            <a:r>
              <a:rPr lang="uk-UA" sz="1600" b="1" u="sng" dirty="0" smtClean="0"/>
              <a:t>Хімічний </a:t>
            </a:r>
            <a:r>
              <a:rPr lang="uk-UA" sz="1600" b="1" u="sng" dirty="0"/>
              <a:t>комплекс</a:t>
            </a:r>
            <a:r>
              <a:rPr lang="uk-UA" sz="1600" dirty="0"/>
              <a:t>. Класифікація основних галузей хімічного комплексу. Географія розміщення. Необхідні ресурси хімічної промисловості. Найбільш характерні технологічні процеси. Вплив хімічної промисловості на довкілля та стан здоров’я людини. Оздоровчі заходи. </a:t>
            </a:r>
            <a:endParaRPr lang="ru-RU" sz="1600" dirty="0"/>
          </a:p>
          <a:p>
            <a:r>
              <a:rPr lang="ru-RU" sz="1600" dirty="0" smtClean="0"/>
              <a:t>.</a:t>
            </a:r>
            <a:endParaRPr lang="uk-UA" sz="1600" b="1" dirty="0" smtClean="0"/>
          </a:p>
          <a:p>
            <a:endParaRPr lang="uk-UA" sz="1400" b="1" dirty="0" smtClean="0"/>
          </a:p>
          <a:p>
            <a:endParaRPr lang="ru-RU" sz="1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spTree>
    <p:extLst>
      <p:ext uri="{BB962C8B-B14F-4D97-AF65-F5344CB8AC3E}">
        <p14:creationId xmlns:p14="http://schemas.microsoft.com/office/powerpoint/2010/main" val="37577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71600" y="476672"/>
            <a:ext cx="7488832" cy="6049093"/>
          </a:xfrm>
        </p:spPr>
        <p:txBody>
          <a:bodyPr>
            <a:normAutofit lnSpcReduction="10000"/>
          </a:bodyPr>
          <a:lstStyle/>
          <a:p>
            <a:r>
              <a:rPr lang="uk-UA" sz="1600" b="1" u="sng" dirty="0"/>
              <a:t>Лісопромисловий комплекс.</a:t>
            </a:r>
            <a:r>
              <a:rPr lang="uk-UA" sz="1600" dirty="0"/>
              <a:t> Ліс як невід’ємна складова біосфери. Загальні відомості про лісопромисловий комплекс. Географія розміщення. Деревообробна промисловість. Целюлозно-паперова промисловість. Виробництво целюлози. Виробництво паперу. Вплив складових лісопромислового комплексу на стан довкілля: вплив деревообробної промисловості; вплив целюлозно-паперової промисловості. </a:t>
            </a:r>
            <a:endParaRPr lang="ru-RU" sz="1600" dirty="0"/>
          </a:p>
          <a:p>
            <a:r>
              <a:rPr lang="uk-UA" sz="1600" b="1" u="sng" dirty="0" smtClean="0"/>
              <a:t>Агропромисловий </a:t>
            </a:r>
            <a:r>
              <a:rPr lang="uk-UA" sz="1600" b="1" u="sng" dirty="0"/>
              <a:t>комплекс</a:t>
            </a:r>
            <a:r>
              <a:rPr lang="uk-UA" sz="1600" dirty="0"/>
              <a:t>. Сучасний стан агропромислового комплексу. Структура агропромислового комплексу. Сільське господарство. Екологічні проблеми рослинництва. </a:t>
            </a:r>
            <a:r>
              <a:rPr lang="uk-UA" sz="1600" dirty="0" err="1"/>
              <a:t>Екологізація</a:t>
            </a:r>
            <a:r>
              <a:rPr lang="uk-UA" sz="1600" dirty="0"/>
              <a:t> сучасного землеробства. Негативний вплив відходів тваринництва на довкілля. Методи очищення та утилізації гнойових стоків. Біотехнологія переробки відходів тваринництва. Переробна промисловість. Харчова промисловість. Вплив харчової промисловості на довкілля. Альтернативні рішення у харчовій промисловості. Утилізація відходів. Нова парадигма розвитку агросфери України ХХІ століття.</a:t>
            </a:r>
            <a:endParaRPr lang="ru-RU" sz="1600" dirty="0"/>
          </a:p>
          <a:p>
            <a:r>
              <a:rPr lang="uk-UA" sz="1600" b="1" u="sng" dirty="0" smtClean="0"/>
              <a:t>Транспортний </a:t>
            </a:r>
            <a:r>
              <a:rPr lang="uk-UA" sz="1600" b="1" u="sng" dirty="0"/>
              <a:t>комплекс.</a:t>
            </a:r>
            <a:r>
              <a:rPr lang="uk-UA" sz="1600" dirty="0"/>
              <a:t> Структура транспортного комплексу. Географія розміщення. Залізничний транспорт. Автомобільний транспорт. Водний транспорт. Авіаційний транспорт. Трубопровідний та електронний транспорт. Вплив складових транспортного комплексу на довкілля. Вплив залізничного транспорту на довкілля. Вплив на довкілля автомобільного транспорту. Вплив на довкілля водного транспорту. Вплив авіаційного транспорту на довкілля. Шляхи зменшення шкідливих викидів. Вплив трубопровідного та електронного транспорту на довкілля. Заходи боротьби зі шкідливим впливом транспортного комплексу на довкілля. Методика розрахунку викидів забруднювальних речовин у повітря автотранспортом. Заходи попередження забруднення водного басейну.</a:t>
            </a:r>
            <a:endParaRPr lang="ru-RU" sz="1600" dirty="0"/>
          </a:p>
          <a:p>
            <a:r>
              <a:rPr lang="uk-UA" sz="1600" dirty="0" smtClean="0"/>
              <a:t>.</a:t>
            </a:r>
            <a:endParaRPr lang="ru-RU" sz="1600" dirty="0"/>
          </a:p>
          <a:p>
            <a:endParaRPr lang="uk-UA" sz="1600" b="1" dirty="0" smtClean="0"/>
          </a:p>
          <a:p>
            <a:endParaRPr lang="uk-UA" sz="1600" b="1" dirty="0" smtClean="0"/>
          </a:p>
          <a:p>
            <a:endParaRPr lang="ru-RU" sz="1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spTree>
    <p:extLst>
      <p:ext uri="{BB962C8B-B14F-4D97-AF65-F5344CB8AC3E}">
        <p14:creationId xmlns:p14="http://schemas.microsoft.com/office/powerpoint/2010/main" val="333327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71600" y="476672"/>
            <a:ext cx="7488832" cy="6049093"/>
          </a:xfrm>
        </p:spPr>
        <p:txBody>
          <a:bodyPr>
            <a:normAutofit fontScale="92500" lnSpcReduction="10000"/>
          </a:bodyPr>
          <a:lstStyle/>
          <a:p>
            <a:r>
              <a:rPr lang="uk-UA" sz="1600" b="1" u="sng" dirty="0"/>
              <a:t>Соціальний комплекс</a:t>
            </a:r>
            <a:r>
              <a:rPr lang="uk-UA" sz="1600" dirty="0"/>
              <a:t>. Структура соціального комплексу. Легка промисловість. Сфера послуг. Негативний вплив на довкілля галузей соціального комплексу.</a:t>
            </a:r>
            <a:endParaRPr lang="ru-RU" sz="1600" dirty="0"/>
          </a:p>
          <a:p>
            <a:r>
              <a:rPr lang="uk-UA" sz="1600" b="1" u="sng" dirty="0" smtClean="0"/>
              <a:t>Будівельний </a:t>
            </a:r>
            <a:r>
              <a:rPr lang="uk-UA" sz="1600" b="1" u="sng" dirty="0"/>
              <a:t>комплекс.</a:t>
            </a:r>
            <a:r>
              <a:rPr lang="uk-UA" sz="1600" dirty="0"/>
              <a:t> Загальна структура будівельного комплексу. Промисловість будівельних матеріалів. Будівництво. Загальні відомості. Будівельний техногенез на сучасному етапі. Вплив виробництва будівельних матеріалів на довкілля. Вплив будівництва на довкілля. Заходи боротьби зі шкідливим впливом будівельного комплексу на довкілля.</a:t>
            </a:r>
            <a:endParaRPr lang="ru-RU" sz="1600" dirty="0"/>
          </a:p>
          <a:p>
            <a:r>
              <a:rPr lang="uk-UA" sz="1600" b="1" u="sng" dirty="0" smtClean="0"/>
              <a:t>Житлово-комунальне </a:t>
            </a:r>
            <a:r>
              <a:rPr lang="uk-UA" sz="1600" b="1" u="sng" dirty="0"/>
              <a:t>господарство.</a:t>
            </a:r>
            <a:r>
              <a:rPr lang="uk-UA" sz="1600" dirty="0"/>
              <a:t> Структурна житлово-комунального господарства. Санітарно-технічні комунальні підприємства. Методи та засоби очищення стічних вод. Паливно-енергетичне господарство. Транспортне господарство. Вплив комунальних підприємств на довкілля. Альтернативні рішення. </a:t>
            </a:r>
            <a:endParaRPr lang="ru-RU" sz="1600" dirty="0"/>
          </a:p>
          <a:p>
            <a:r>
              <a:rPr lang="uk-UA" sz="1600" b="1" u="sng" dirty="0" smtClean="0"/>
              <a:t>Військово-промисловий </a:t>
            </a:r>
            <a:r>
              <a:rPr lang="uk-UA" sz="1600" b="1" u="sng" dirty="0"/>
              <a:t>комплекс.</a:t>
            </a:r>
            <a:r>
              <a:rPr lang="uk-UA" sz="1600" dirty="0"/>
              <a:t> Військово-промисловий комплекс. Загальні відомості. Вплив складових військово-промислового комплексу на довкілля у мирний час. Вплив складових </a:t>
            </a:r>
            <a:r>
              <a:rPr lang="uk-UA" sz="1600" dirty="0" err="1"/>
              <a:t>військово-промисловового</a:t>
            </a:r>
            <a:r>
              <a:rPr lang="uk-UA" sz="1600" dirty="0"/>
              <a:t> комплексу на довкілля у військовий час. Екологічна зброя. Техногенне навантаження на космос.</a:t>
            </a:r>
            <a:endParaRPr lang="ru-RU" sz="1600" dirty="0"/>
          </a:p>
          <a:p>
            <a:r>
              <a:rPr lang="uk-UA" sz="1600" b="1" u="sng" dirty="0" smtClean="0"/>
              <a:t>Основні </a:t>
            </a:r>
            <a:r>
              <a:rPr lang="uk-UA" sz="1600" b="1" u="sng" dirty="0"/>
              <a:t>складові сучасної екологічної кризи і шляхи виходу з неї.</a:t>
            </a:r>
            <a:endParaRPr lang="ru-RU" sz="1600" dirty="0"/>
          </a:p>
          <a:p>
            <a:r>
              <a:rPr lang="uk-UA" sz="1600" dirty="0"/>
              <a:t>Ознаки глобальної екологічної кризи людства. Загальне потепління на планеті. Руйнування озонового шару Землі. Кислотні опади. Активізація планетарних геологічних сил.  Зміни ландшафтів. Забруднення Світового океану. Зникнення видів і зменшення біологічного різноманіття. Кризові ситуації. Ресурсна криза. Криза надвиробництва промислових відходів. </a:t>
            </a:r>
            <a:r>
              <a:rPr lang="uk-UA" sz="1600" dirty="0" err="1"/>
              <a:t>Енерго-екологічна</a:t>
            </a:r>
            <a:r>
              <a:rPr lang="uk-UA" sz="1600" dirty="0"/>
              <a:t> криза. </a:t>
            </a:r>
            <a:r>
              <a:rPr lang="uk-UA" sz="1600" dirty="0" err="1"/>
              <a:t>Біолого-психологічні</a:t>
            </a:r>
            <a:r>
              <a:rPr lang="uk-UA" sz="1600" dirty="0"/>
              <a:t> причини кризи. Зростання народонаселення на планеті. Необмежене зростання потреб. Технократичний спосіб мислення. Шляхи виходу з екологічної кризи. Ноосфера. Ідея ноосфери. </a:t>
            </a:r>
            <a:r>
              <a:rPr lang="uk-UA" sz="1600" dirty="0" err="1"/>
              <a:t>Ноосферні</a:t>
            </a:r>
            <a:r>
              <a:rPr lang="uk-UA" sz="1600" dirty="0"/>
              <a:t> принципи вирішення проблем гармонійного співіснування суспільства і природи. </a:t>
            </a:r>
            <a:r>
              <a:rPr lang="uk-UA" sz="1600" dirty="0" err="1"/>
              <a:t>Екологізація</a:t>
            </a:r>
            <a:r>
              <a:rPr lang="uk-UA" sz="1600" dirty="0"/>
              <a:t> виробництва. Сталий розвиток як сучасна концепція збереження людства. </a:t>
            </a:r>
            <a:endParaRPr lang="ru-RU" sz="1600" dirty="0"/>
          </a:p>
          <a:p>
            <a:r>
              <a:rPr lang="uk-UA" sz="1600" dirty="0" smtClean="0"/>
              <a:t>.</a:t>
            </a:r>
            <a:endParaRPr lang="ru-RU" sz="1600" dirty="0"/>
          </a:p>
          <a:p>
            <a:endParaRPr lang="uk-UA" sz="1600" b="1" dirty="0" smtClean="0"/>
          </a:p>
          <a:p>
            <a:endParaRPr lang="uk-UA" sz="1600" b="1" dirty="0" smtClean="0"/>
          </a:p>
          <a:p>
            <a:endParaRPr lang="ru-RU" sz="1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spTree>
    <p:extLst>
      <p:ext uri="{BB962C8B-B14F-4D97-AF65-F5344CB8AC3E}">
        <p14:creationId xmlns:p14="http://schemas.microsoft.com/office/powerpoint/2010/main" val="37233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5256584"/>
          </a:xfrm>
        </p:spPr>
        <p:txBody>
          <a:bodyPr>
            <a:normAutofit fontScale="77500" lnSpcReduction="20000"/>
          </a:bodyPr>
          <a:lstStyle/>
          <a:p>
            <a:endParaRPr lang="uk-UA" sz="1800" b="1" u="sng" dirty="0" smtClean="0"/>
          </a:p>
          <a:p>
            <a:pPr algn="ctr"/>
            <a:r>
              <a:rPr lang="uk-UA" sz="1900" b="1" u="sng" dirty="0" smtClean="0"/>
              <a:t>Компетентності</a:t>
            </a:r>
            <a:r>
              <a:rPr lang="uk-UA" sz="1900" b="1" u="sng" dirty="0"/>
              <a:t>, які формуються під час вивчення</a:t>
            </a:r>
            <a:endParaRPr lang="ru-RU" sz="1900" dirty="0"/>
          </a:p>
          <a:p>
            <a:pPr algn="ctr"/>
            <a:r>
              <a:rPr lang="uk-UA" sz="1900" b="1" u="sng" dirty="0"/>
              <a:t>дисципліни </a:t>
            </a:r>
            <a:r>
              <a:rPr lang="uk-UA" sz="1900" b="1" u="sng" dirty="0" smtClean="0"/>
              <a:t>«</a:t>
            </a:r>
            <a:r>
              <a:rPr lang="uk-UA" sz="1900" b="1" u="sng" dirty="0" err="1" smtClean="0"/>
              <a:t>Техноекологія</a:t>
            </a:r>
            <a:r>
              <a:rPr lang="uk-UA" sz="1900" b="1" u="sng" dirty="0" smtClean="0"/>
              <a:t>»</a:t>
            </a:r>
          </a:p>
          <a:p>
            <a:pPr algn="ctr"/>
            <a:endParaRPr lang="uk-UA" sz="1900" b="1" u="sng" dirty="0"/>
          </a:p>
          <a:p>
            <a:r>
              <a:rPr lang="uk-UA" sz="1900" b="1" dirty="0"/>
              <a:t> </a:t>
            </a:r>
            <a:r>
              <a:rPr lang="uk-UA" sz="1900" b="1" u="sng" dirty="0" smtClean="0"/>
              <a:t>Загальні </a:t>
            </a:r>
            <a:r>
              <a:rPr lang="uk-UA" sz="1900" b="1" u="sng" dirty="0"/>
              <a:t>компетентності (ЗК):</a:t>
            </a:r>
            <a:endParaRPr lang="ru-RU" sz="1900" dirty="0"/>
          </a:p>
          <a:p>
            <a:r>
              <a:rPr lang="uk-UA" sz="1900" dirty="0"/>
              <a:t> К01 – Знання та розуміння предметної області та професійної діяльності.</a:t>
            </a:r>
            <a:endParaRPr lang="ru-RU" sz="1900" dirty="0"/>
          </a:p>
          <a:p>
            <a:r>
              <a:rPr lang="uk-UA" sz="1900" dirty="0"/>
              <a:t>К06 – Здатність спілкуватися з представниками інших професійних груп різного рівня  (з експертами з інших галузей знань</a:t>
            </a:r>
            <a:r>
              <a:rPr lang="ru-RU" sz="1900" dirty="0"/>
              <a:t>/</a:t>
            </a:r>
            <a:r>
              <a:rPr lang="uk-UA" sz="1900" dirty="0"/>
              <a:t>видів економічної діяльності</a:t>
            </a:r>
            <a:r>
              <a:rPr lang="uk-UA" sz="1900" dirty="0" smtClean="0"/>
              <a:t>).</a:t>
            </a:r>
          </a:p>
          <a:p>
            <a:endParaRPr lang="uk-UA" sz="1600" dirty="0" smtClean="0"/>
          </a:p>
          <a:p>
            <a:endParaRPr lang="uk-UA" sz="1600" dirty="0" smtClean="0"/>
          </a:p>
          <a:p>
            <a:endParaRPr lang="uk-UA" sz="1600" dirty="0" smtClean="0"/>
          </a:p>
          <a:p>
            <a:endParaRPr lang="uk-UA" sz="1600" dirty="0"/>
          </a:p>
          <a:p>
            <a:endParaRPr lang="uk-UA" sz="1600" dirty="0" smtClean="0"/>
          </a:p>
          <a:p>
            <a:endParaRPr lang="uk-UA" sz="1600" dirty="0"/>
          </a:p>
          <a:p>
            <a:endParaRPr lang="uk-UA" sz="1600" dirty="0" smtClean="0"/>
          </a:p>
          <a:p>
            <a:endParaRPr lang="uk-UA" sz="1600" dirty="0"/>
          </a:p>
          <a:p>
            <a:endParaRPr lang="ru-RU" sz="1600" dirty="0"/>
          </a:p>
          <a:p>
            <a:r>
              <a:rPr lang="uk-UA" sz="1900" b="1" u="sng" dirty="0" smtClean="0"/>
              <a:t>Спеціальні </a:t>
            </a:r>
            <a:r>
              <a:rPr lang="uk-UA" sz="1900" b="1" u="sng" dirty="0"/>
              <a:t>(фахові, предметні) компетентності:</a:t>
            </a:r>
            <a:endParaRPr lang="ru-RU" sz="1900" dirty="0"/>
          </a:p>
          <a:p>
            <a:r>
              <a:rPr lang="uk-UA" sz="1900" dirty="0"/>
              <a:t>К18 – Здатність до оцінки впливу процесів техногенезу на стан навколишнього середовища та виявлення екологічних ризиків, пов’язаних з виробничою діяльністю.</a:t>
            </a:r>
            <a:endParaRPr lang="ru-RU" sz="1900" dirty="0"/>
          </a:p>
          <a:p>
            <a:r>
              <a:rPr lang="uk-UA" sz="1900" dirty="0"/>
              <a:t>К29 – Знання базових уявлень про екологію як міждисциплінарну комплексну науку, що визначає шляхи ефективного співіснування  техносфери та біосфери.</a:t>
            </a:r>
            <a:endParaRPr lang="ru-RU" sz="1900" dirty="0"/>
          </a:p>
          <a:p>
            <a:r>
              <a:rPr lang="uk-UA" sz="1900" dirty="0"/>
              <a:t>К32 – Розуміння принципів технологічних процесів виробництв, які  мають негативний вплив на довкілля, та здатність запропонувати заходи щодо зменшення цього впливу</a:t>
            </a:r>
            <a:r>
              <a:rPr lang="uk-UA" sz="1900" dirty="0" smtClean="0"/>
              <a:t>.</a:t>
            </a:r>
            <a:endParaRPr lang="ru-RU" sz="1900" dirty="0"/>
          </a:p>
          <a:p>
            <a:endParaRPr lang="ru-RU" sz="1800" dirty="0"/>
          </a:p>
          <a:p>
            <a:endParaRPr lang="ru-RU" sz="1600" dirty="0"/>
          </a:p>
          <a:p>
            <a:endParaRPr lang="ru-RU" sz="1600" dirty="0"/>
          </a:p>
          <a:p>
            <a:endParaRPr lang="ru-RU" sz="1600" dirty="0"/>
          </a:p>
          <a:p>
            <a:endParaRPr lang="ru-RU" sz="1600" dirty="0"/>
          </a:p>
          <a:p>
            <a:endParaRPr lang="ru-RU" sz="1600" dirty="0"/>
          </a:p>
          <a:p>
            <a:endParaRPr lang="ru-RU" sz="1600" dirty="0"/>
          </a:p>
          <a:p>
            <a:endParaRPr lang="uk-UA" sz="2800" b="1" dirty="0" smtClean="0"/>
          </a:p>
          <a:p>
            <a:endParaRPr lang="uk-UA" sz="2900" b="1" dirty="0" smtClean="0"/>
          </a:p>
          <a:p>
            <a:endParaRPr lang="uk-UA" sz="6000" b="1" dirty="0" smtClean="0"/>
          </a:p>
          <a:p>
            <a:endParaRPr lang="ru-RU" sz="6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2420888"/>
            <a:ext cx="2567558" cy="1371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6241597"/>
      </p:ext>
    </p:extLst>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350</TotalTime>
  <Words>892</Words>
  <Application>Microsoft Office PowerPoint</Application>
  <PresentationFormat>Экран (4:3)</PresentationFormat>
  <Paragraphs>73</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Times New Roman</vt:lpstr>
      <vt:lpstr>Тема Office</vt:lpstr>
      <vt:lpstr>        Дисципліна «ТЕХНОЕКОЛОГІЯ» для студентів спеціальності 101 Екологія           Дисципліна «Техноекологія» розкриває специфіку впливу кожного типу виробничої і невиробничої техногенної діяльності людини на навколишнє середовище і сучасні можливості забезпечення захисту екосистем і людини від негативних наслідків означеної дії.         </vt:lpstr>
      <vt:lpstr>             Мета курсу – сформувати систему знань про особливості впливу різних типів техногенної діяльності людини на живі організми і навколишнє середовище і систему превентивних заходів щодо зменшення негативних наслідків означеного впливу.             Завдання курсу Теоретичні: сформувати знання специфіки негативного впливу кожного типу техногенної діяльності на навколишнє середовище, знання нормативних документів щодо експертної екологічної оцінки негативного впливу різних галузей народного господарства на стан навколишнього середовища.  Практичні: сформувати вміння проводити техноекологічні розрахунки, для виробничої та невиробничої діяльності, яка негативно впливає на навколишнє природне середовище, надавати оцінку екологічним перевагам новітніх технологій, раціонально добирати заходи захисту середовища від негативних наслідків техногенного впливу певного типу.    </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ВИЗНАЧЕННЯ ЕКОЛОГІЧНИХ РИЗИКІВ ВИКОРИСТАННЯ ПИТНОЇ ВОДИ ПІСЛЯ СЕЗОННОГО ХЛОРУВАННЯ ЗА ДОПОМОГОЮ МЕТОДІВ БІОТЕСТУВАННЯ</dc:title>
  <dc:creator>Пользователь</dc:creator>
  <cp:lastModifiedBy>Анна Нападовская</cp:lastModifiedBy>
  <cp:revision>174</cp:revision>
  <dcterms:created xsi:type="dcterms:W3CDTF">2019-06-06T09:19:13Z</dcterms:created>
  <dcterms:modified xsi:type="dcterms:W3CDTF">2020-07-30T17:49:30Z</dcterms:modified>
</cp:coreProperties>
</file>