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1729" y="188640"/>
            <a:ext cx="7772400" cy="590465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latin typeface="Times New Roman"/>
                <a:ea typeface="Calibri"/>
                <a:cs typeface="Times New Roman"/>
              </a:rPr>
              <a:t> ЕКСПЕРИМЕНТАЛЬНА </a:t>
            </a:r>
            <a:r>
              <a:rPr lang="uk-UA" sz="4000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latin typeface="Times New Roman"/>
                <a:ea typeface="Calibri"/>
                <a:cs typeface="Times New Roman"/>
              </a:rPr>
              <a:t>ЛІНГВІСТИКА</a:t>
            </a:r>
            <a:br>
              <a:rPr lang="uk-UA" sz="4000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latin typeface="Times New Roman"/>
                <a:ea typeface="Calibri"/>
                <a:cs typeface="Times New Roman"/>
              </a:rPr>
            </a:br>
            <a:r>
              <a:rPr lang="uk-UA" sz="2000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latin typeface="Times New Roman"/>
                <a:ea typeface="Calibri"/>
                <a:cs typeface="Times New Roman"/>
              </a:rPr>
              <a:t>вибіркова навчальна дисципліна</a:t>
            </a:r>
            <a:endParaRPr lang="ru-RU" sz="2000" dirty="0">
              <a:ea typeface="Calibri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700808"/>
            <a:ext cx="6400800" cy="1800200"/>
          </a:xfrm>
        </p:spPr>
        <p:txBody>
          <a:bodyPr>
            <a:normAutofit/>
          </a:bodyPr>
          <a:lstStyle/>
          <a:p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Освітня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035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Філологія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035.10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Філологія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Прикладна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лінгвістика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03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Гуманітарні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науки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77252" y="478249"/>
            <a:ext cx="9250363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1223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b="1" dirty="0">
                <a:latin typeface="Times New Roman"/>
                <a:ea typeface="Calibri"/>
                <a:cs typeface="Times New Roman"/>
              </a:rPr>
              <a:t>Метою</a:t>
            </a:r>
            <a:r>
              <a:rPr lang="uk-UA" dirty="0">
                <a:latin typeface="Times New Roman"/>
                <a:ea typeface="Calibri"/>
                <a:cs typeface="Times New Roman"/>
              </a:rPr>
              <a:t> викладання навчальної дисципліни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«Експериментальна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лінгвістика» </a:t>
            </a:r>
            <a:r>
              <a:rPr lang="uk-UA" dirty="0">
                <a:latin typeface="Times New Roman"/>
                <a:ea typeface="Calibri"/>
                <a:cs typeface="Times New Roman"/>
              </a:rPr>
              <a:t>є комплексна реалізація цілей навчання </a:t>
            </a:r>
            <a:r>
              <a:rPr lang="uk-UA" dirty="0" smtClean="0">
                <a:latin typeface="Times New Roman"/>
                <a:ea typeface="Calibri"/>
                <a:cs typeface="Times New Roman"/>
              </a:rPr>
              <a:t>прикладної лінгвістики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2868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Основними завданнями вивчення дисципліни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«</a:t>
            </a:r>
            <a:r>
              <a:rPr lang="uk-UA" b="1" dirty="0" smtClean="0">
                <a:latin typeface="Times New Roman"/>
                <a:ea typeface="Times New Roman"/>
                <a:cs typeface="Times New Roman"/>
              </a:rPr>
              <a:t>Експериментальна </a:t>
            </a:r>
            <a:r>
              <a:rPr lang="uk-UA" b="1" dirty="0">
                <a:latin typeface="Times New Roman"/>
                <a:ea typeface="Times New Roman"/>
                <a:cs typeface="Times New Roman"/>
              </a:rPr>
              <a:t>лінгвістика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»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є</a:t>
            </a:r>
            <a:endParaRPr lang="ru-RU" sz="2400" dirty="0">
              <a:ea typeface="Calibri"/>
              <a:cs typeface="Times New Roman"/>
            </a:endParaRPr>
          </a:p>
          <a:p>
            <a:pPr marL="47625" algn="just">
              <a:lnSpc>
                <a:spcPct val="107000"/>
              </a:lnSpc>
              <a:spcAft>
                <a:spcPts val="0"/>
              </a:spcAft>
            </a:pPr>
            <a:r>
              <a:rPr lang="uk-UA" b="1" dirty="0" smtClean="0">
                <a:latin typeface="Times New Roman"/>
                <a:ea typeface="Times New Roman"/>
                <a:cs typeface="Times New Roman"/>
              </a:rPr>
              <a:t>теоретичні:</a:t>
            </a:r>
            <a:endParaRPr lang="ru-RU" sz="2400" dirty="0"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розширення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кругозору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здобувачів у новітніх здобутках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вітчизняних та зарубіжних лінгвістів у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галузі експериментальної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лінгвістики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uk-UA" sz="1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dirty="0" smtClean="0">
                <a:latin typeface="Times New Roman"/>
                <a:ea typeface="Times New Roman"/>
                <a:cs typeface="Times New Roman"/>
              </a:rPr>
              <a:t>і</a:t>
            </a:r>
            <a:endParaRPr lang="ru-RU" sz="2000" dirty="0"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засвоєння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і реалізація наукових та культурних досягнень світового мовознавства з позицій експериментальної та прикладної лінгвістики;</a:t>
            </a:r>
            <a:endParaRPr lang="ru-RU" sz="2000" dirty="0">
              <a:ea typeface="Times New Roman"/>
              <a:cs typeface="Times New Roman"/>
            </a:endParaRPr>
          </a:p>
          <a:p>
            <a:pPr marL="47625" algn="just"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latin typeface="Times New Roman"/>
                <a:ea typeface="Times New Roman"/>
                <a:cs typeface="Times New Roman"/>
              </a:rPr>
              <a:t>практичні:</a:t>
            </a:r>
            <a:endParaRPr lang="ru-RU" sz="2400" dirty="0"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 -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удосконалення практичної та теоретичної підготовки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здобувачів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через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розширення знань  у сфері новітніх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досягнень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у галузі прикладної та експериментальної лінгвістики;</a:t>
            </a:r>
            <a:endParaRPr lang="ru-RU" sz="2400" dirty="0"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вільне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використання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сформованих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умінь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 сфер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і наукового пошуку експериментальної та прикладної лінгвістики.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040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err="1">
                <a:latin typeface="Times New Roman"/>
                <a:ea typeface="Times New Roman"/>
                <a:cs typeface="Times New Roman"/>
              </a:rPr>
              <a:t>Програма</a:t>
            </a:r>
            <a:r>
              <a:rPr lang="ru-RU" b="1" u="sng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u="sng" dirty="0" err="1">
                <a:latin typeface="Times New Roman"/>
                <a:ea typeface="Times New Roman"/>
                <a:cs typeface="Times New Roman"/>
              </a:rPr>
              <a:t>навчальної</a:t>
            </a:r>
            <a:r>
              <a:rPr lang="ru-RU" b="1" u="sng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u="sng" dirty="0" err="1">
                <a:latin typeface="Times New Roman"/>
                <a:ea typeface="Times New Roman"/>
                <a:cs typeface="Times New Roman"/>
              </a:rPr>
              <a:t>дисципліни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b="1" dirty="0" smtClean="0">
                <a:latin typeface="Times New Roman"/>
                <a:ea typeface="Times New Roman"/>
                <a:cs typeface="Times New Roman"/>
              </a:rPr>
              <a:t>Змістовий </a:t>
            </a:r>
            <a:r>
              <a:rPr lang="uk-UA" b="1" dirty="0">
                <a:latin typeface="Times New Roman"/>
                <a:ea typeface="Times New Roman"/>
                <a:cs typeface="Times New Roman"/>
              </a:rPr>
              <a:t>модуль 1.</a:t>
            </a:r>
            <a:r>
              <a:rPr lang="uk-UA" b="1" i="1" dirty="0">
                <a:latin typeface="Times New Roman"/>
                <a:ea typeface="Times New Roman"/>
                <a:cs typeface="Times New Roman"/>
              </a:rPr>
              <a:t> Експериментальна та прикладна лінгвістика як академічна дисципліна. Основні теоретичні та методологічні засади. </a:t>
            </a:r>
            <a:endParaRPr lang="ru-RU" sz="2400" b="1" i="1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Calibri"/>
                <a:cs typeface="Times New Roman"/>
              </a:rPr>
              <a:t>Тема 1. Основи експериментального методу.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Calibri"/>
                <a:cs typeface="Times New Roman"/>
              </a:rPr>
              <a:t>Тема 2.  Емпіричні й експериментальні методи в лінгвістиці. 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Тема 3. </a:t>
            </a:r>
            <a:r>
              <a:rPr lang="ru-RU" dirty="0" err="1" smtClean="0">
                <a:latin typeface="Times New Roman"/>
                <a:ea typeface="Calibri"/>
                <a:cs typeface="Times New Roman"/>
              </a:rPr>
              <a:t>Інтроспекція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Calibri"/>
                <a:cs typeface="Times New Roman"/>
              </a:rPr>
              <a:t>vs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емпіричні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й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експериментальні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методи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Тема 4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«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Людський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чинник</a:t>
            </a:r>
            <a:r>
              <a:rPr lang="ru-RU" dirty="0">
                <a:latin typeface="Times New Roman"/>
                <a:ea typeface="Calibri"/>
                <a:cs typeface="Times New Roman"/>
              </a:rPr>
              <a:t>» в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експериментальних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дослідженнях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673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latin typeface="Times New Roman"/>
                <a:ea typeface="Times New Roman"/>
                <a:cs typeface="Times New Roman"/>
              </a:rPr>
              <a:t>Змістовий модуль 2</a:t>
            </a:r>
            <a:r>
              <a:rPr lang="uk-UA" sz="20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uk-UA" sz="2000" b="1" i="1" dirty="0">
                <a:latin typeface="Times New Roman"/>
                <a:ea typeface="Times New Roman"/>
                <a:cs typeface="Times New Roman"/>
              </a:rPr>
              <a:t>Основні методи експериментальної лінгвістики.</a:t>
            </a:r>
            <a:endParaRPr lang="ru-RU" sz="2000" b="1" i="1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/>
                <a:ea typeface="Times New Roman"/>
                <a:cs typeface="Times New Roman"/>
              </a:rPr>
              <a:t>Тема 1. Метод класифікації в прикладній та експериментальній лінгвістиці.</a:t>
            </a:r>
            <a:endParaRPr lang="ru-RU" sz="20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/>
                <a:ea typeface="Times New Roman"/>
                <a:cs typeface="Times New Roman"/>
              </a:rPr>
              <a:t>Тема 2. Метод моделювання в прикладній та експериментальній лінгвістиці.</a:t>
            </a:r>
            <a:endParaRPr lang="ru-RU" sz="20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/>
                <a:ea typeface="Times New Roman"/>
                <a:cs typeface="Times New Roman"/>
              </a:rPr>
              <a:t>Тема 3. Сучасний стан розвитку методів прикладної та експериментальної лінгвістики в Україні та </a:t>
            </a:r>
            <a:r>
              <a:rPr lang="uk-UA" sz="2000" dirty="0" smtClean="0">
                <a:latin typeface="Times New Roman"/>
                <a:ea typeface="Times New Roman"/>
                <a:cs typeface="Times New Roman"/>
              </a:rPr>
              <a:t>за кордоном</a:t>
            </a:r>
            <a:r>
              <a:rPr lang="uk-UA" sz="2000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2000" dirty="0">
              <a:ea typeface="Calibri"/>
              <a:cs typeface="Times New Roman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609971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</TotalTime>
  <Words>225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 ЕКСПЕРИМЕНТАЛЬНА ЛІНГВІСТИКА вибіркова навчальна дисципліна</vt:lpstr>
      <vt:lpstr>Слайд 2</vt:lpstr>
      <vt:lpstr>Слайд 3</vt:lpstr>
      <vt:lpstr>Програма навчальної дисципліни: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ЕКСПЕРИМЕНТАЛЬНА ЛІНГВІСТИКА вибіркова навчальна дисципліна</dc:title>
  <dc:creator>Марьяна</dc:creator>
  <cp:lastModifiedBy>Admin</cp:lastModifiedBy>
  <cp:revision>13</cp:revision>
  <dcterms:created xsi:type="dcterms:W3CDTF">2020-06-30T08:03:45Z</dcterms:created>
  <dcterms:modified xsi:type="dcterms:W3CDTF">2020-06-30T17:53:37Z</dcterms:modified>
</cp:coreProperties>
</file>